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81" r:id="rId5"/>
    <p:sldId id="282" r:id="rId6"/>
    <p:sldId id="283" r:id="rId7"/>
    <p:sldId id="284" r:id="rId8"/>
    <p:sldId id="286" r:id="rId9"/>
    <p:sldId id="290" r:id="rId10"/>
    <p:sldId id="288" r:id="rId11"/>
    <p:sldId id="294" r:id="rId12"/>
    <p:sldId id="289" r:id="rId13"/>
    <p:sldId id="295" r:id="rId14"/>
    <p:sldId id="296" r:id="rId15"/>
    <p:sldId id="292" r:id="rId16"/>
    <p:sldId id="287" r:id="rId17"/>
    <p:sldId id="293" r:id="rId18"/>
    <p:sldId id="304" r:id="rId19"/>
    <p:sldId id="311" r:id="rId20"/>
    <p:sldId id="312" r:id="rId21"/>
    <p:sldId id="298" r:id="rId22"/>
    <p:sldId id="299" r:id="rId23"/>
    <p:sldId id="300" r:id="rId24"/>
    <p:sldId id="301" r:id="rId25"/>
    <p:sldId id="302" r:id="rId26"/>
    <p:sldId id="306" r:id="rId27"/>
    <p:sldId id="305" r:id="rId28"/>
    <p:sldId id="307" r:id="rId29"/>
    <p:sldId id="308" r:id="rId30"/>
    <p:sldId id="309" r:id="rId31"/>
    <p:sldId id="310" r:id="rId32"/>
    <p:sldId id="297" r:id="rId33"/>
    <p:sldId id="30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BC179-BEB5-3E4C-A7BE-E242720A225D}" v="11" dt="2023-04-24T01:43:35.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86" autoAdjust="0"/>
    <p:restoredTop sz="94660"/>
  </p:normalViewPr>
  <p:slideViewPr>
    <p:cSldViewPr snapToGrid="0">
      <p:cViewPr varScale="1">
        <p:scale>
          <a:sx n="85" d="100"/>
          <a:sy n="85" d="100"/>
        </p:scale>
        <p:origin x="200" y="108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4/24/23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39408"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076960" y="1406259"/>
            <a:ext cx="8681719" cy="2657742"/>
          </a:xfrm>
        </p:spPr>
        <p:txBody>
          <a:bodyPr>
            <a:normAutofit/>
          </a:bodyPr>
          <a:lstStyle/>
          <a:p>
            <a:r>
              <a:rPr lang="en-US" dirty="0">
                <a:solidFill>
                  <a:srgbClr val="FFFFFF"/>
                </a:solidFill>
              </a:rPr>
              <a:t>Airline Recommendation System</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48080" y="4304039"/>
            <a:ext cx="8834119" cy="1680201"/>
          </a:xfrm>
        </p:spPr>
        <p:txBody>
          <a:bodyPr>
            <a:noAutofit/>
          </a:bodyPr>
          <a:lstStyle/>
          <a:p>
            <a:r>
              <a:rPr lang="en-US" sz="1200" b="1" u="sng" dirty="0">
                <a:solidFill>
                  <a:srgbClr val="FFFFFF"/>
                </a:solidFill>
              </a:rPr>
              <a:t>Group 3:</a:t>
            </a:r>
          </a:p>
          <a:p>
            <a:r>
              <a:rPr lang="en-US" sz="1200" dirty="0" err="1">
                <a:solidFill>
                  <a:srgbClr val="FFFFFF"/>
                </a:solidFill>
              </a:rPr>
              <a:t>Srija</a:t>
            </a:r>
            <a:r>
              <a:rPr lang="en-US" sz="1200" dirty="0">
                <a:solidFill>
                  <a:srgbClr val="FFFFFF"/>
                </a:solidFill>
              </a:rPr>
              <a:t> </a:t>
            </a:r>
            <a:r>
              <a:rPr lang="en-US" sz="1200" dirty="0" err="1">
                <a:solidFill>
                  <a:srgbClr val="FFFFFF"/>
                </a:solidFill>
              </a:rPr>
              <a:t>Bandlamudi</a:t>
            </a:r>
            <a:endParaRPr lang="en-US" sz="1200" dirty="0">
              <a:solidFill>
                <a:srgbClr val="FFFFFF"/>
              </a:solidFill>
            </a:endParaRPr>
          </a:p>
          <a:p>
            <a:r>
              <a:rPr lang="en-US" sz="1200" dirty="0">
                <a:solidFill>
                  <a:srgbClr val="FFFFFF"/>
                </a:solidFill>
              </a:rPr>
              <a:t>Roshna Sanjana </a:t>
            </a:r>
            <a:r>
              <a:rPr lang="en-US" sz="1200" dirty="0" err="1">
                <a:solidFill>
                  <a:srgbClr val="FFFFFF"/>
                </a:solidFill>
              </a:rPr>
              <a:t>Kommareddy</a:t>
            </a:r>
            <a:endParaRPr lang="en-US" sz="1200" dirty="0">
              <a:solidFill>
                <a:srgbClr val="FFFFFF"/>
              </a:solidFill>
            </a:endParaRPr>
          </a:p>
          <a:p>
            <a:r>
              <a:rPr lang="en-US" sz="1200" dirty="0" err="1">
                <a:solidFill>
                  <a:srgbClr val="FFFFFF"/>
                </a:solidFill>
              </a:rPr>
              <a:t>Kashmeera</a:t>
            </a:r>
            <a:r>
              <a:rPr lang="en-US" sz="1200" dirty="0">
                <a:solidFill>
                  <a:srgbClr val="FFFFFF"/>
                </a:solidFill>
              </a:rPr>
              <a:t> </a:t>
            </a:r>
            <a:r>
              <a:rPr lang="en-US" sz="1200" dirty="0" err="1">
                <a:solidFill>
                  <a:srgbClr val="FFFFFF"/>
                </a:solidFill>
              </a:rPr>
              <a:t>AkkenapaLLY</a:t>
            </a:r>
            <a:endParaRPr lang="en-US" sz="1200" dirty="0">
              <a:solidFill>
                <a:srgbClr val="FFFFFF"/>
              </a:solidFill>
            </a:endParaRPr>
          </a:p>
          <a:p>
            <a:r>
              <a:rPr lang="en-US" sz="1200" dirty="0">
                <a:solidFill>
                  <a:srgbClr val="FFFFFF"/>
                </a:solidFill>
              </a:rPr>
              <a:t>Rishika Annu</a:t>
            </a:r>
          </a:p>
          <a:p>
            <a:r>
              <a:rPr lang="en-US" sz="1200" dirty="0">
                <a:solidFill>
                  <a:srgbClr val="FFFFFF"/>
                </a:solidFill>
              </a:rPr>
              <a:t>Mounika </a:t>
            </a:r>
            <a:r>
              <a:rPr lang="en-US" sz="1200" dirty="0" err="1">
                <a:solidFill>
                  <a:srgbClr val="FFFFFF"/>
                </a:solidFill>
              </a:rPr>
              <a:t>Kasaragadda</a:t>
            </a:r>
            <a:endParaRPr lang="en-US" sz="1200" dirty="0">
              <a:solidFill>
                <a:srgbClr val="FFFFFF"/>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27CAC-DDFF-EAD3-06E1-0B011394E807}"/>
              </a:ext>
            </a:extLst>
          </p:cNvPr>
          <p:cNvSpPr>
            <a:spLocks noGrp="1"/>
          </p:cNvSpPr>
          <p:nvPr>
            <p:ph idx="1"/>
          </p:nvPr>
        </p:nvSpPr>
        <p:spPr>
          <a:xfrm>
            <a:off x="805112" y="2736019"/>
            <a:ext cx="10896893" cy="3426106"/>
          </a:xfrm>
        </p:spPr>
        <p:txBody>
          <a:bodyPr/>
          <a:lstStyle/>
          <a:p>
            <a:pPr algn="just"/>
            <a:r>
              <a:rPr lang="en-US" dirty="0"/>
              <a:t>Test set: For an assessment of the learned model's (trained model) generalizability, a test set is required. The latter refers to a model's capacity to find trends in current, unexplored data after being taught on training data. Using various groups for training and testing is essential to preventing model overfitting, which causes the lack of generalizability we discussed above.</a:t>
            </a:r>
          </a:p>
          <a:p>
            <a:pPr algn="just"/>
            <a:r>
              <a:rPr lang="en-US" dirty="0"/>
              <a:t>Model training: A data scientist can start building a model after preprocessing the gathered data and separating it into train and test sets. This procedure involves "feeding" training data to the program. Predictive analysis uses a program to process data and produce a model that can locate a goal value (attribute) in recent data. Developing a model is the purpose of model training.</a:t>
            </a:r>
          </a:p>
          <a:p>
            <a:endParaRPr lang="en-US" dirty="0"/>
          </a:p>
          <a:p>
            <a:endParaRPr lang="en-US" dirty="0"/>
          </a:p>
        </p:txBody>
      </p:sp>
    </p:spTree>
    <p:extLst>
      <p:ext uri="{BB962C8B-B14F-4D97-AF65-F5344CB8AC3E}">
        <p14:creationId xmlns:p14="http://schemas.microsoft.com/office/powerpoint/2010/main" val="368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32719-4029-DB49-185A-EB5F442C8405}"/>
              </a:ext>
            </a:extLst>
          </p:cNvPr>
          <p:cNvSpPr>
            <a:spLocks noGrp="1"/>
          </p:cNvSpPr>
          <p:nvPr>
            <p:ph idx="1"/>
          </p:nvPr>
        </p:nvSpPr>
        <p:spPr>
          <a:xfrm>
            <a:off x="578734" y="2002420"/>
            <a:ext cx="10938076" cy="4046688"/>
          </a:xfrm>
        </p:spPr>
        <p:txBody>
          <a:bodyPr>
            <a:noAutofit/>
          </a:bodyPr>
          <a:lstStyle/>
          <a:p>
            <a:pPr algn="just"/>
            <a:endParaRPr lang="en-US" dirty="0"/>
          </a:p>
          <a:p>
            <a:pPr algn="just"/>
            <a:r>
              <a:rPr lang="en-US" dirty="0"/>
              <a:t>Model evaluation and testing: This step's objective is to create the most basic model that can accurately and quickly construct a target value. Through model tuning, a data analyst can accomplish this objective. To attain an algorithm's best efficiency, model parameters are optimized in this manner.</a:t>
            </a:r>
          </a:p>
          <a:p>
            <a:pPr algn="just"/>
            <a:r>
              <a:rPr lang="en-US" dirty="0"/>
              <a:t>Functionality: The application is developed in such a way that any future enhancement can be easily implementable. The project was created in a manner that needs minimal maintenance. The programs used are simple to setup and open source.</a:t>
            </a:r>
          </a:p>
          <a:p>
            <a:pPr algn="just"/>
            <a:r>
              <a:rPr lang="en-US" dirty="0"/>
              <a:t>Reliability: It is the maturity, fault tolerance and recoverability. The system is reliable for any number of user input and training dataset.</a:t>
            </a:r>
          </a:p>
          <a:p>
            <a:pPr algn="just"/>
            <a:r>
              <a:rPr lang="en-US" dirty="0"/>
              <a:t>Usability: It is easy to understand, learn and operate the software system. User can give source and destination as input to get the recommended airlines predicted by the algorithm.</a:t>
            </a:r>
          </a:p>
          <a:p>
            <a:endParaRPr lang="en-US" dirty="0"/>
          </a:p>
        </p:txBody>
      </p:sp>
      <p:pic>
        <p:nvPicPr>
          <p:cNvPr id="4" name="Audio Recording Apr 23, 2023 at 9:41:22 PM">
            <a:hlinkClick r:id="" action="ppaction://media"/>
            <a:extLst>
              <a:ext uri="{FF2B5EF4-FFF2-40B4-BE49-F238E27FC236}">
                <a16:creationId xmlns:a16="http://schemas.microsoft.com/office/drawing/2014/main" id="{9D7EE629-D151-065C-3CF9-575A8EDD88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72615" y="1189620"/>
            <a:ext cx="812800" cy="812800"/>
          </a:xfrm>
          <a:prstGeom prst="rect">
            <a:avLst/>
          </a:prstGeom>
        </p:spPr>
      </p:pic>
    </p:spTree>
    <p:extLst>
      <p:ext uri="{BB962C8B-B14F-4D97-AF65-F5344CB8AC3E}">
        <p14:creationId xmlns:p14="http://schemas.microsoft.com/office/powerpoint/2010/main" val="357908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8786-A980-07ED-5B8F-78AAE337F92B}"/>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83AF1351-0963-D9FA-9292-387D85BB9282}"/>
              </a:ext>
            </a:extLst>
          </p:cNvPr>
          <p:cNvSpPr>
            <a:spLocks noGrp="1"/>
          </p:cNvSpPr>
          <p:nvPr>
            <p:ph idx="1"/>
          </p:nvPr>
        </p:nvSpPr>
        <p:spPr>
          <a:xfrm>
            <a:off x="555585" y="2244684"/>
            <a:ext cx="11076972" cy="4063517"/>
          </a:xfrm>
        </p:spPr>
        <p:txBody>
          <a:bodyPr>
            <a:noAutofit/>
          </a:bodyPr>
          <a:lstStyle/>
          <a:p>
            <a:r>
              <a:rPr lang="en-US" sz="1700" dirty="0"/>
              <a:t>CPU: Intel Core i5 or equivalent</a:t>
            </a:r>
          </a:p>
          <a:p>
            <a:r>
              <a:rPr lang="en-US" sz="1700" dirty="0"/>
              <a:t>RAM: 4 GB or more</a:t>
            </a:r>
          </a:p>
          <a:p>
            <a:r>
              <a:rPr lang="en-US" sz="1700" dirty="0"/>
              <a:t>Storage: 100 MB free disk space</a:t>
            </a:r>
          </a:p>
          <a:p>
            <a:r>
              <a:rPr lang="en-US" sz="1700" dirty="0"/>
              <a:t>Internet connection required for initial setup and updates.</a:t>
            </a:r>
          </a:p>
          <a:p>
            <a:r>
              <a:rPr lang="en-US" sz="1700" dirty="0"/>
              <a:t>Processor: Any processor above 500 </a:t>
            </a:r>
            <a:r>
              <a:rPr lang="en-US" sz="1700" dirty="0" err="1"/>
              <a:t>MHz.</a:t>
            </a:r>
            <a:endParaRPr lang="en-US" sz="1700" dirty="0"/>
          </a:p>
          <a:p>
            <a:r>
              <a:rPr lang="en-US" sz="1700" dirty="0"/>
              <a:t>Hard Disk: 4 GB of free space or higher.</a:t>
            </a:r>
          </a:p>
          <a:p>
            <a:r>
              <a:rPr lang="en-US" sz="1700" dirty="0"/>
              <a:t>Input Device: Standard keyboard and mouse.</a:t>
            </a:r>
          </a:p>
          <a:p>
            <a:r>
              <a:rPr lang="en-US" sz="1700" dirty="0"/>
              <a:t>Output Device: VGA and high-resolution monitor.</a:t>
            </a:r>
          </a:p>
          <a:p>
            <a:r>
              <a:rPr lang="en-US" sz="1700" dirty="0"/>
              <a:t>Programming Language: Python 3.6 or higher.</a:t>
            </a:r>
          </a:p>
          <a:p>
            <a:r>
              <a:rPr lang="en-US" sz="1700" dirty="0"/>
              <a:t>Libraries: pandas, flask, matplotlib, </a:t>
            </a:r>
            <a:r>
              <a:rPr lang="en-US" sz="1700" dirty="0" err="1"/>
              <a:t>Keras</a:t>
            </a:r>
            <a:r>
              <a:rPr lang="en-US" sz="1700" dirty="0"/>
              <a:t>, </a:t>
            </a:r>
            <a:r>
              <a:rPr lang="en-US" sz="1700" dirty="0" err="1"/>
              <a:t>Tensorflow</a:t>
            </a:r>
            <a:r>
              <a:rPr lang="en-US" sz="1700" dirty="0"/>
              <a:t>, and any other dependencies required by the specific application.</a:t>
            </a:r>
          </a:p>
        </p:txBody>
      </p:sp>
    </p:spTree>
    <p:extLst>
      <p:ext uri="{BB962C8B-B14F-4D97-AF65-F5344CB8AC3E}">
        <p14:creationId xmlns:p14="http://schemas.microsoft.com/office/powerpoint/2010/main" val="746161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1606-039A-E53E-9E89-2131CB0CE487}"/>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7F6BA375-C563-E076-8718-58583CE6DB96}"/>
              </a:ext>
            </a:extLst>
          </p:cNvPr>
          <p:cNvSpPr>
            <a:spLocks noGrp="1"/>
          </p:cNvSpPr>
          <p:nvPr>
            <p:ph idx="1"/>
          </p:nvPr>
        </p:nvSpPr>
        <p:spPr>
          <a:xfrm>
            <a:off x="520861" y="2586467"/>
            <a:ext cx="10012101" cy="3297865"/>
          </a:xfrm>
        </p:spPr>
        <p:txBody>
          <a:bodyPr>
            <a:normAutofit/>
          </a:bodyPr>
          <a:lstStyle/>
          <a:p>
            <a:pPr marL="0" indent="0">
              <a:buNone/>
            </a:pPr>
            <a:r>
              <a:rPr lang="en-US" dirty="0"/>
              <a:t>The modules included in our implementation are as follows</a:t>
            </a:r>
          </a:p>
          <a:p>
            <a:r>
              <a:rPr lang="en-US" dirty="0"/>
              <a:t> Dataset collection </a:t>
            </a:r>
          </a:p>
          <a:p>
            <a:r>
              <a:rPr lang="en-US" dirty="0"/>
              <a:t> Review based airline prediction</a:t>
            </a:r>
          </a:p>
          <a:p>
            <a:r>
              <a:rPr lang="en-US" dirty="0"/>
              <a:t> Rating based airline prediction</a:t>
            </a:r>
          </a:p>
          <a:p>
            <a:r>
              <a:rPr lang="en-US" dirty="0"/>
              <a:t> Predict airline based on source and destination</a:t>
            </a:r>
          </a:p>
          <a:p>
            <a:pPr marL="0" indent="0">
              <a:buNone/>
            </a:pPr>
            <a:endParaRPr lang="en-US" dirty="0"/>
          </a:p>
        </p:txBody>
      </p:sp>
      <p:pic>
        <p:nvPicPr>
          <p:cNvPr id="4" name="Audio Recording Apr 24, 2023 at 7:21:21 PM">
            <a:hlinkClick r:id="" action="ppaction://media"/>
            <a:extLst>
              <a:ext uri="{FF2B5EF4-FFF2-40B4-BE49-F238E27FC236}">
                <a16:creationId xmlns:a16="http://schemas.microsoft.com/office/drawing/2014/main" id="{3E9F4C83-5314-72E1-74B4-6125F06928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6562" y="1274232"/>
            <a:ext cx="812800" cy="812800"/>
          </a:xfrm>
          <a:prstGeom prst="rect">
            <a:avLst/>
          </a:prstGeom>
        </p:spPr>
      </p:pic>
    </p:spTree>
    <p:extLst>
      <p:ext uri="{BB962C8B-B14F-4D97-AF65-F5344CB8AC3E}">
        <p14:creationId xmlns:p14="http://schemas.microsoft.com/office/powerpoint/2010/main" val="242594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AF4-60B7-F209-3D9F-891FFCCA937C}"/>
              </a:ext>
            </a:extLst>
          </p:cNvPr>
          <p:cNvSpPr>
            <a:spLocks noGrp="1"/>
          </p:cNvSpPr>
          <p:nvPr>
            <p:ph type="title"/>
          </p:nvPr>
        </p:nvSpPr>
        <p:spPr/>
        <p:txBody>
          <a:bodyPr/>
          <a:lstStyle/>
          <a:p>
            <a:r>
              <a:rPr lang="en-US"/>
              <a:t>Algorithm Used:</a:t>
            </a:r>
            <a:endParaRPr lang="en-US" dirty="0"/>
          </a:p>
        </p:txBody>
      </p:sp>
      <p:sp>
        <p:nvSpPr>
          <p:cNvPr id="3" name="Content Placeholder 2">
            <a:extLst>
              <a:ext uri="{FF2B5EF4-FFF2-40B4-BE49-F238E27FC236}">
                <a16:creationId xmlns:a16="http://schemas.microsoft.com/office/drawing/2014/main" id="{0C44B530-A470-C82F-791F-F79EA01DDD69}"/>
              </a:ext>
            </a:extLst>
          </p:cNvPr>
          <p:cNvSpPr>
            <a:spLocks noGrp="1"/>
          </p:cNvSpPr>
          <p:nvPr>
            <p:ph idx="1"/>
          </p:nvPr>
        </p:nvSpPr>
        <p:spPr>
          <a:xfrm>
            <a:off x="544010" y="2314133"/>
            <a:ext cx="11134846" cy="4063518"/>
          </a:xfrm>
        </p:spPr>
        <p:txBody>
          <a:bodyPr>
            <a:noAutofit/>
          </a:bodyPr>
          <a:lstStyle/>
          <a:p>
            <a:pPr marL="0" indent="0">
              <a:buNone/>
            </a:pPr>
            <a:r>
              <a:rPr lang="en-US" b="1" dirty="0"/>
              <a:t>Random forest and Convolutional Neural Network</a:t>
            </a:r>
          </a:p>
          <a:p>
            <a:pPr marL="0" indent="0" algn="just">
              <a:buNone/>
            </a:pPr>
            <a:r>
              <a:rPr lang="en-US" dirty="0"/>
              <a:t>Random Forest Model</a:t>
            </a:r>
          </a:p>
          <a:p>
            <a:pPr marL="0" indent="0" algn="just">
              <a:buNone/>
            </a:pPr>
            <a:r>
              <a:rPr lang="en-US" dirty="0"/>
              <a:t>1. Assuming the training dataset has n cases. Sub-samples are selected at random with replacement from these n examples. The individual trees are constructed using these arbitrary sub-samples taken from the training dataset.</a:t>
            </a:r>
          </a:p>
          <a:p>
            <a:pPr marL="0" indent="0" algn="just">
              <a:buNone/>
            </a:pPr>
            <a:r>
              <a:rPr lang="en-US" dirty="0"/>
              <a:t>2. With the assumption that there are k input variables, a number m is selected such that m k. At each node, m variables are chosen at random from a pool of k variables. The best split among these m variables is selected to split the node. While the forest expands, the value of m remains constant.</a:t>
            </a:r>
          </a:p>
          <a:p>
            <a:pPr marL="0" indent="0" algn="just">
              <a:buNone/>
            </a:pPr>
            <a:r>
              <a:rPr lang="en-US" dirty="0"/>
              <a:t>3. Each tree is allowed to grow as big as it can without being pruned.</a:t>
            </a:r>
          </a:p>
          <a:p>
            <a:pPr marL="0" indent="0" algn="just">
              <a:buNone/>
            </a:pPr>
            <a:r>
              <a:rPr lang="en-US" dirty="0"/>
              <a:t>4. The class of the new item is projected using the total votes cast by all voters.4. Based on the results of the combination of all the decision trees, the class of the new object is projected.</a:t>
            </a:r>
          </a:p>
        </p:txBody>
      </p:sp>
    </p:spTree>
    <p:extLst>
      <p:ext uri="{BB962C8B-B14F-4D97-AF65-F5344CB8AC3E}">
        <p14:creationId xmlns:p14="http://schemas.microsoft.com/office/powerpoint/2010/main" val="108966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5389-B259-3B22-E312-6A3667008528}"/>
              </a:ext>
            </a:extLst>
          </p:cNvPr>
          <p:cNvSpPr>
            <a:spLocks noGrp="1"/>
          </p:cNvSpPr>
          <p:nvPr>
            <p:ph type="title"/>
          </p:nvPr>
        </p:nvSpPr>
        <p:spPr/>
        <p:txBody>
          <a:bodyPr/>
          <a:lstStyle/>
          <a:p>
            <a:r>
              <a:rPr lang="en-US" dirty="0"/>
              <a:t>UML Diagrams</a:t>
            </a:r>
          </a:p>
        </p:txBody>
      </p:sp>
      <p:pic>
        <p:nvPicPr>
          <p:cNvPr id="4" name="Content Placeholder 3">
            <a:extLst>
              <a:ext uri="{FF2B5EF4-FFF2-40B4-BE49-F238E27FC236}">
                <a16:creationId xmlns:a16="http://schemas.microsoft.com/office/drawing/2014/main" id="{3A6F169E-C4F7-9388-C0AE-0BDD4A214524}"/>
              </a:ext>
            </a:extLst>
          </p:cNvPr>
          <p:cNvPicPr>
            <a:picLocks noGrp="1" noChangeAspect="1"/>
          </p:cNvPicPr>
          <p:nvPr>
            <p:ph idx="1"/>
          </p:nvPr>
        </p:nvPicPr>
        <p:blipFill>
          <a:blip r:embed="rId2"/>
          <a:stretch>
            <a:fillRect/>
          </a:stretch>
        </p:blipFill>
        <p:spPr>
          <a:xfrm>
            <a:off x="2466534" y="2096660"/>
            <a:ext cx="6471139" cy="4254500"/>
          </a:xfrm>
          <a:prstGeom prst="rect">
            <a:avLst/>
          </a:prstGeom>
        </p:spPr>
      </p:pic>
      <p:sp>
        <p:nvSpPr>
          <p:cNvPr id="5" name="Title 1">
            <a:extLst>
              <a:ext uri="{FF2B5EF4-FFF2-40B4-BE49-F238E27FC236}">
                <a16:creationId xmlns:a16="http://schemas.microsoft.com/office/drawing/2014/main" id="{45109ADB-D9F3-871E-D3A9-825E89170D4A}"/>
              </a:ext>
            </a:extLst>
          </p:cNvPr>
          <p:cNvSpPr txBox="1">
            <a:spLocks/>
          </p:cNvSpPr>
          <p:nvPr/>
        </p:nvSpPr>
        <p:spPr bwMode="gray">
          <a:xfrm>
            <a:off x="1321396" y="6151036"/>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tx1"/>
                </a:solidFill>
              </a:rPr>
              <a:t>USE CASE DIAGRAM </a:t>
            </a:r>
          </a:p>
        </p:txBody>
      </p:sp>
    </p:spTree>
    <p:extLst>
      <p:ext uri="{BB962C8B-B14F-4D97-AF65-F5344CB8AC3E}">
        <p14:creationId xmlns:p14="http://schemas.microsoft.com/office/powerpoint/2010/main" val="2766142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1A68-478B-7A60-6BE6-F2CE0E0A3BF0}"/>
              </a:ext>
            </a:extLst>
          </p:cNvPr>
          <p:cNvSpPr>
            <a:spLocks noGrp="1"/>
          </p:cNvSpPr>
          <p:nvPr>
            <p:ph type="title"/>
          </p:nvPr>
        </p:nvSpPr>
        <p:spPr/>
        <p:txBody>
          <a:bodyPr/>
          <a:lstStyle/>
          <a:p>
            <a:r>
              <a:rPr lang="en-US" dirty="0"/>
              <a:t>ACTIVITY DIAGRAM</a:t>
            </a:r>
          </a:p>
        </p:txBody>
      </p:sp>
      <p:pic>
        <p:nvPicPr>
          <p:cNvPr id="4" name="Content Placeholder 3">
            <a:extLst>
              <a:ext uri="{FF2B5EF4-FFF2-40B4-BE49-F238E27FC236}">
                <a16:creationId xmlns:a16="http://schemas.microsoft.com/office/drawing/2014/main" id="{7683E4C5-0E3D-606A-EBBD-CDAB2E486FAB}"/>
              </a:ext>
            </a:extLst>
          </p:cNvPr>
          <p:cNvPicPr>
            <a:picLocks noGrp="1" noChangeAspect="1"/>
          </p:cNvPicPr>
          <p:nvPr>
            <p:ph idx="1"/>
          </p:nvPr>
        </p:nvPicPr>
        <p:blipFill>
          <a:blip r:embed="rId2"/>
          <a:stretch>
            <a:fillRect/>
          </a:stretch>
        </p:blipFill>
        <p:spPr>
          <a:xfrm>
            <a:off x="3432749" y="2518348"/>
            <a:ext cx="4961744" cy="4122295"/>
          </a:xfrm>
          <a:prstGeom prst="rect">
            <a:avLst/>
          </a:prstGeom>
        </p:spPr>
      </p:pic>
    </p:spTree>
    <p:extLst>
      <p:ext uri="{BB962C8B-B14F-4D97-AF65-F5344CB8AC3E}">
        <p14:creationId xmlns:p14="http://schemas.microsoft.com/office/powerpoint/2010/main" val="54291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0B3E-FC9C-7D01-1AFC-417326C76067}"/>
              </a:ext>
            </a:extLst>
          </p:cNvPr>
          <p:cNvSpPr>
            <a:spLocks noGrp="1"/>
          </p:cNvSpPr>
          <p:nvPr>
            <p:ph type="title"/>
          </p:nvPr>
        </p:nvSpPr>
        <p:spPr/>
        <p:txBody>
          <a:bodyPr/>
          <a:lstStyle/>
          <a:p>
            <a:r>
              <a:rPr lang="en-US" dirty="0"/>
              <a:t>SEQUENCE DIAGRAM</a:t>
            </a:r>
          </a:p>
        </p:txBody>
      </p:sp>
      <p:sp>
        <p:nvSpPr>
          <p:cNvPr id="3" name="Content Placeholder 2">
            <a:extLst>
              <a:ext uri="{FF2B5EF4-FFF2-40B4-BE49-F238E27FC236}">
                <a16:creationId xmlns:a16="http://schemas.microsoft.com/office/drawing/2014/main" id="{C1E206B5-DD2A-1731-5079-083B4D1509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AB56873-6FE1-C124-CF6E-528CDF20A5AE}"/>
              </a:ext>
            </a:extLst>
          </p:cNvPr>
          <p:cNvPicPr>
            <a:picLocks noChangeAspect="1"/>
          </p:cNvPicPr>
          <p:nvPr/>
        </p:nvPicPr>
        <p:blipFill>
          <a:blip r:embed="rId2"/>
          <a:stretch>
            <a:fillRect/>
          </a:stretch>
        </p:blipFill>
        <p:spPr>
          <a:xfrm>
            <a:off x="2443397" y="2603500"/>
            <a:ext cx="6764103" cy="3416300"/>
          </a:xfrm>
          <a:prstGeom prst="rect">
            <a:avLst/>
          </a:prstGeom>
        </p:spPr>
      </p:pic>
    </p:spTree>
    <p:extLst>
      <p:ext uri="{BB962C8B-B14F-4D97-AF65-F5344CB8AC3E}">
        <p14:creationId xmlns:p14="http://schemas.microsoft.com/office/powerpoint/2010/main" val="171818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10;&#10;Description automatically generated">
            <a:extLst>
              <a:ext uri="{FF2B5EF4-FFF2-40B4-BE49-F238E27FC236}">
                <a16:creationId xmlns:a16="http://schemas.microsoft.com/office/drawing/2014/main" id="{79C6CE68-683A-9BFF-197C-26095D344AD1}"/>
              </a:ext>
            </a:extLst>
          </p:cNvPr>
          <p:cNvPicPr>
            <a:picLocks noGrp="1" noChangeAspect="1"/>
          </p:cNvPicPr>
          <p:nvPr>
            <p:ph idx="4294967295"/>
          </p:nvPr>
        </p:nvPicPr>
        <p:blipFill>
          <a:blip r:embed="rId4"/>
          <a:stretch>
            <a:fillRect/>
          </a:stretch>
        </p:blipFill>
        <p:spPr>
          <a:xfrm>
            <a:off x="1835723" y="1220305"/>
            <a:ext cx="7885113" cy="4837113"/>
          </a:xfrm>
          <a:prstGeom prst="rect">
            <a:avLst/>
          </a:prstGeom>
        </p:spPr>
      </p:pic>
      <p:sp>
        <p:nvSpPr>
          <p:cNvPr id="8" name="TextBox 7">
            <a:extLst>
              <a:ext uri="{FF2B5EF4-FFF2-40B4-BE49-F238E27FC236}">
                <a16:creationId xmlns:a16="http://schemas.microsoft.com/office/drawing/2014/main" id="{17129D9A-843B-24F8-E629-12831E9A7EF4}"/>
              </a:ext>
            </a:extLst>
          </p:cNvPr>
          <p:cNvSpPr txBox="1"/>
          <p:nvPr/>
        </p:nvSpPr>
        <p:spPr>
          <a:xfrm>
            <a:off x="3793788" y="615916"/>
            <a:ext cx="3105337" cy="523220"/>
          </a:xfrm>
          <a:prstGeom prst="rect">
            <a:avLst/>
          </a:prstGeom>
          <a:noFill/>
        </p:spPr>
        <p:txBody>
          <a:bodyPr wrap="none" rtlCol="0">
            <a:spAutoFit/>
          </a:bodyPr>
          <a:lstStyle/>
          <a:p>
            <a:pPr algn="ctr"/>
            <a:r>
              <a:rPr lang="en-US" sz="2800" dirty="0"/>
              <a:t>OUTPUT SCREENS</a:t>
            </a:r>
          </a:p>
        </p:txBody>
      </p:sp>
      <p:pic>
        <p:nvPicPr>
          <p:cNvPr id="9" name="Audio Recording Apr 24, 2023 at 8:06:12 PM">
            <a:hlinkClick r:id="" action="ppaction://media"/>
            <a:extLst>
              <a:ext uri="{FF2B5EF4-FFF2-40B4-BE49-F238E27FC236}">
                <a16:creationId xmlns:a16="http://schemas.microsoft.com/office/drawing/2014/main" id="{D8A40ECC-8E15-8053-4C86-A646AB90FA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4436" y="326336"/>
            <a:ext cx="812800" cy="812800"/>
          </a:xfrm>
          <a:prstGeom prst="rect">
            <a:avLst/>
          </a:prstGeom>
        </p:spPr>
      </p:pic>
    </p:spTree>
    <p:extLst>
      <p:ext uri="{BB962C8B-B14F-4D97-AF65-F5344CB8AC3E}">
        <p14:creationId xmlns:p14="http://schemas.microsoft.com/office/powerpoint/2010/main" val="7158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DE8E2D-2B9D-0ECC-88E8-BD518A027832}"/>
              </a:ext>
            </a:extLst>
          </p:cNvPr>
          <p:cNvPicPr>
            <a:picLocks noGrp="1" noChangeAspect="1"/>
          </p:cNvPicPr>
          <p:nvPr>
            <p:ph idx="4294967295"/>
          </p:nvPr>
        </p:nvPicPr>
        <p:blipFill>
          <a:blip r:embed="rId2"/>
          <a:stretch>
            <a:fillRect/>
          </a:stretch>
        </p:blipFill>
        <p:spPr>
          <a:xfrm>
            <a:off x="1633928" y="1207313"/>
            <a:ext cx="8629259" cy="4296549"/>
          </a:xfrm>
        </p:spPr>
      </p:pic>
    </p:spTree>
    <p:extLst>
      <p:ext uri="{BB962C8B-B14F-4D97-AF65-F5344CB8AC3E}">
        <p14:creationId xmlns:p14="http://schemas.microsoft.com/office/powerpoint/2010/main" val="114777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FD79-5B35-88DA-B045-D3C2F1DBAEF0}"/>
              </a:ext>
            </a:extLst>
          </p:cNvPr>
          <p:cNvSpPr>
            <a:spLocks noGrp="1"/>
          </p:cNvSpPr>
          <p:nvPr>
            <p:ph type="title"/>
          </p:nvPr>
        </p:nvSpPr>
        <p:spPr/>
        <p:txBody>
          <a:bodyPr/>
          <a:lstStyle/>
          <a:p>
            <a:r>
              <a:rPr lang="en-US" sz="5400" dirty="0"/>
              <a:t>Agenda</a:t>
            </a:r>
          </a:p>
        </p:txBody>
      </p:sp>
      <p:sp>
        <p:nvSpPr>
          <p:cNvPr id="3" name="Text Placeholder 2">
            <a:extLst>
              <a:ext uri="{FF2B5EF4-FFF2-40B4-BE49-F238E27FC236}">
                <a16:creationId xmlns:a16="http://schemas.microsoft.com/office/drawing/2014/main" id="{A5EFF8CA-6463-7030-BC19-9BB579F89FEC}"/>
              </a:ext>
            </a:extLst>
          </p:cNvPr>
          <p:cNvSpPr>
            <a:spLocks noGrp="1"/>
          </p:cNvSpPr>
          <p:nvPr>
            <p:ph type="body" idx="1"/>
          </p:nvPr>
        </p:nvSpPr>
        <p:spPr>
          <a:xfrm>
            <a:off x="6962367" y="1169043"/>
            <a:ext cx="3757545" cy="4754504"/>
          </a:xfrm>
        </p:spPr>
        <p:txBody>
          <a:bodyPr>
            <a:normAutofit fontScale="92500" lnSpcReduction="10000"/>
          </a:bodyPr>
          <a:lstStyle/>
          <a:p>
            <a:pPr marL="342900" indent="-342900">
              <a:buFont typeface="Wingdings" panose="05000000000000000000" pitchFamily="2" charset="2"/>
              <a:buChar char="Ø"/>
            </a:pPr>
            <a:r>
              <a:rPr lang="en-US" dirty="0"/>
              <a:t>Abstract</a:t>
            </a:r>
          </a:p>
          <a:p>
            <a:pPr marL="342900" indent="-342900">
              <a:buFont typeface="Wingdings" panose="05000000000000000000" pitchFamily="2" charset="2"/>
              <a:buChar char="Ø"/>
            </a:pPr>
            <a:r>
              <a:rPr lang="en-US" dirty="0"/>
              <a:t>Introduction</a:t>
            </a:r>
          </a:p>
          <a:p>
            <a:pPr marL="342900" indent="-342900">
              <a:buFont typeface="Wingdings" panose="05000000000000000000" pitchFamily="2" charset="2"/>
              <a:buChar char="Ø"/>
            </a:pPr>
            <a:r>
              <a:rPr lang="en-US" dirty="0"/>
              <a:t>Problem statement</a:t>
            </a:r>
          </a:p>
          <a:p>
            <a:pPr marL="342900" indent="-342900">
              <a:buFont typeface="Wingdings" panose="05000000000000000000" pitchFamily="2" charset="2"/>
              <a:buChar char="Ø"/>
            </a:pPr>
            <a:r>
              <a:rPr lang="en-US" dirty="0"/>
              <a:t>Objectives</a:t>
            </a:r>
          </a:p>
          <a:p>
            <a:pPr marL="342900" indent="-342900">
              <a:buFont typeface="Wingdings" panose="05000000000000000000" pitchFamily="2" charset="2"/>
              <a:buChar char="Ø"/>
            </a:pPr>
            <a:r>
              <a:rPr lang="en-US" dirty="0"/>
              <a:t>Literature survey</a:t>
            </a:r>
          </a:p>
          <a:p>
            <a:pPr marL="342900" indent="-342900">
              <a:buFont typeface="Wingdings" panose="05000000000000000000" pitchFamily="2" charset="2"/>
              <a:buChar char="Ø"/>
            </a:pPr>
            <a:r>
              <a:rPr lang="en-US" dirty="0"/>
              <a:t>Functional REQUIREMENTS</a:t>
            </a:r>
          </a:p>
          <a:p>
            <a:pPr marL="342900" indent="-342900">
              <a:buFont typeface="Wingdings" panose="05000000000000000000" pitchFamily="2" charset="2"/>
              <a:buChar char="Ø"/>
            </a:pPr>
            <a:r>
              <a:rPr lang="en-US" dirty="0"/>
              <a:t>System Requirements</a:t>
            </a:r>
          </a:p>
          <a:p>
            <a:pPr marL="342900" indent="-342900">
              <a:buFont typeface="Wingdings" panose="05000000000000000000" pitchFamily="2" charset="2"/>
              <a:buChar char="Ø"/>
            </a:pPr>
            <a:r>
              <a:rPr lang="en-US" dirty="0"/>
              <a:t>Implementation</a:t>
            </a:r>
          </a:p>
          <a:p>
            <a:pPr marL="342900" indent="-342900">
              <a:buFont typeface="Wingdings" panose="05000000000000000000" pitchFamily="2" charset="2"/>
              <a:buChar char="Ø"/>
            </a:pPr>
            <a:r>
              <a:rPr lang="en-US" dirty="0"/>
              <a:t>UML DIAGRAMS</a:t>
            </a:r>
          </a:p>
          <a:p>
            <a:pPr marL="342900" indent="-342900">
              <a:buFont typeface="Wingdings" panose="05000000000000000000" pitchFamily="2" charset="2"/>
              <a:buChar char="Ø"/>
            </a:pPr>
            <a:r>
              <a:rPr lang="en-US" dirty="0"/>
              <a:t>OUTPUT SCREENS</a:t>
            </a:r>
          </a:p>
          <a:p>
            <a:pPr marL="342900" indent="-342900">
              <a:buFont typeface="Wingdings" panose="05000000000000000000" pitchFamily="2" charset="2"/>
              <a:buChar char="Ø"/>
            </a:pPr>
            <a:r>
              <a:rPr lang="en-US" dirty="0"/>
              <a:t>References</a:t>
            </a:r>
          </a:p>
          <a:p>
            <a:endParaRPr lang="en-US" dirty="0"/>
          </a:p>
        </p:txBody>
      </p:sp>
    </p:spTree>
    <p:extLst>
      <p:ext uri="{BB962C8B-B14F-4D97-AF65-F5344CB8AC3E}">
        <p14:creationId xmlns:p14="http://schemas.microsoft.com/office/powerpoint/2010/main" val="3704385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ABBFDBE6-3186-4D99-F32D-575382EAF679}"/>
              </a:ext>
            </a:extLst>
          </p:cNvPr>
          <p:cNvPicPr>
            <a:picLocks noGrp="1" noChangeAspect="1"/>
          </p:cNvPicPr>
          <p:nvPr>
            <p:ph idx="4294967295"/>
          </p:nvPr>
        </p:nvPicPr>
        <p:blipFill rotWithShape="1">
          <a:blip r:embed="rId2"/>
          <a:srcRect/>
          <a:stretch/>
        </p:blipFill>
        <p:spPr>
          <a:xfrm>
            <a:off x="1187555" y="1030574"/>
            <a:ext cx="8915815" cy="5015146"/>
          </a:xfrm>
          <a:prstGeom prst="rect">
            <a:avLst/>
          </a:prstGeom>
        </p:spPr>
      </p:pic>
    </p:spTree>
    <p:extLst>
      <p:ext uri="{BB962C8B-B14F-4D97-AF65-F5344CB8AC3E}">
        <p14:creationId xmlns:p14="http://schemas.microsoft.com/office/powerpoint/2010/main" val="376674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09A7D99A-447D-F608-F3C2-D8444A551FCF}"/>
              </a:ext>
            </a:extLst>
          </p:cNvPr>
          <p:cNvPicPr>
            <a:picLocks noGrp="1" noChangeAspect="1"/>
          </p:cNvPicPr>
          <p:nvPr>
            <p:ph idx="4294967295"/>
          </p:nvPr>
        </p:nvPicPr>
        <p:blipFill>
          <a:blip r:embed="rId4"/>
          <a:stretch>
            <a:fillRect/>
          </a:stretch>
        </p:blipFill>
        <p:spPr>
          <a:xfrm>
            <a:off x="1286137" y="1304144"/>
            <a:ext cx="8897380" cy="4542019"/>
          </a:xfrm>
        </p:spPr>
      </p:pic>
      <p:pic>
        <p:nvPicPr>
          <p:cNvPr id="7" name="Audio Recording Apr 24, 2023 at 8:08:03 PM">
            <a:hlinkClick r:id="" action="ppaction://media"/>
            <a:extLst>
              <a:ext uri="{FF2B5EF4-FFF2-40B4-BE49-F238E27FC236}">
                <a16:creationId xmlns:a16="http://schemas.microsoft.com/office/drawing/2014/main" id="{02AAD6AA-91DC-4A55-F6EF-DDCEC4769B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36551" y="1304144"/>
            <a:ext cx="812800" cy="812800"/>
          </a:xfrm>
          <a:prstGeom prst="rect">
            <a:avLst/>
          </a:prstGeom>
        </p:spPr>
      </p:pic>
    </p:spTree>
    <p:extLst>
      <p:ext uri="{BB962C8B-B14F-4D97-AF65-F5344CB8AC3E}">
        <p14:creationId xmlns:p14="http://schemas.microsoft.com/office/powerpoint/2010/main" val="138448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1D5116B0-446D-0321-E9E5-8E2678371E83}"/>
              </a:ext>
            </a:extLst>
          </p:cNvPr>
          <p:cNvPicPr>
            <a:picLocks noGrp="1" noChangeAspect="1"/>
          </p:cNvPicPr>
          <p:nvPr>
            <p:ph idx="4294967295"/>
          </p:nvPr>
        </p:nvPicPr>
        <p:blipFill>
          <a:blip r:embed="rId2"/>
          <a:stretch>
            <a:fillRect/>
          </a:stretch>
        </p:blipFill>
        <p:spPr>
          <a:xfrm>
            <a:off x="1359718" y="1583466"/>
            <a:ext cx="9472563" cy="3917923"/>
          </a:xfrm>
        </p:spPr>
      </p:pic>
    </p:spTree>
    <p:extLst>
      <p:ext uri="{BB962C8B-B14F-4D97-AF65-F5344CB8AC3E}">
        <p14:creationId xmlns:p14="http://schemas.microsoft.com/office/powerpoint/2010/main" val="2735724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44832E-4BA3-0F75-B2D7-ABA075EBD646}"/>
              </a:ext>
            </a:extLst>
          </p:cNvPr>
          <p:cNvPicPr>
            <a:picLocks noGrp="1" noChangeAspect="1"/>
          </p:cNvPicPr>
          <p:nvPr>
            <p:ph idx="4294967295"/>
          </p:nvPr>
        </p:nvPicPr>
        <p:blipFill>
          <a:blip r:embed="rId4"/>
          <a:stretch>
            <a:fillRect/>
          </a:stretch>
        </p:blipFill>
        <p:spPr>
          <a:xfrm>
            <a:off x="1543988" y="1257068"/>
            <a:ext cx="8592200" cy="4049450"/>
          </a:xfrm>
        </p:spPr>
      </p:pic>
      <p:pic>
        <p:nvPicPr>
          <p:cNvPr id="6" name="Audio Recording Apr 24, 2023 at 8:10:51 PM">
            <a:hlinkClick r:id="" action="ppaction://media"/>
            <a:extLst>
              <a:ext uri="{FF2B5EF4-FFF2-40B4-BE49-F238E27FC236}">
                <a16:creationId xmlns:a16="http://schemas.microsoft.com/office/drawing/2014/main" id="{9A96FCDE-8B42-4621-D327-15F2D2585A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9788" y="324370"/>
            <a:ext cx="812800" cy="812800"/>
          </a:xfrm>
          <a:prstGeom prst="rect">
            <a:avLst/>
          </a:prstGeom>
        </p:spPr>
      </p:pic>
    </p:spTree>
    <p:extLst>
      <p:ext uri="{BB962C8B-B14F-4D97-AF65-F5344CB8AC3E}">
        <p14:creationId xmlns:p14="http://schemas.microsoft.com/office/powerpoint/2010/main" val="12765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689FD3F9-D60B-AA4D-62E1-8BEC6085F20B}"/>
              </a:ext>
            </a:extLst>
          </p:cNvPr>
          <p:cNvPicPr>
            <a:picLocks noGrp="1" noChangeAspect="1"/>
          </p:cNvPicPr>
          <p:nvPr>
            <p:ph idx="4294967295"/>
          </p:nvPr>
        </p:nvPicPr>
        <p:blipFill>
          <a:blip r:embed="rId2"/>
          <a:stretch>
            <a:fillRect/>
          </a:stretch>
        </p:blipFill>
        <p:spPr>
          <a:xfrm>
            <a:off x="1516439" y="1395776"/>
            <a:ext cx="8706495" cy="4300486"/>
          </a:xfrm>
        </p:spPr>
      </p:pic>
    </p:spTree>
    <p:extLst>
      <p:ext uri="{BB962C8B-B14F-4D97-AF65-F5344CB8AC3E}">
        <p14:creationId xmlns:p14="http://schemas.microsoft.com/office/powerpoint/2010/main" val="3283063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10;&#10;Description automatically generated">
            <a:extLst>
              <a:ext uri="{FF2B5EF4-FFF2-40B4-BE49-F238E27FC236}">
                <a16:creationId xmlns:a16="http://schemas.microsoft.com/office/drawing/2014/main" id="{B540CB42-41F8-BBA0-1AC9-D77C71C818DF}"/>
              </a:ext>
            </a:extLst>
          </p:cNvPr>
          <p:cNvPicPr>
            <a:picLocks noGrp="1" noChangeAspect="1"/>
          </p:cNvPicPr>
          <p:nvPr>
            <p:ph idx="4294967295"/>
          </p:nvPr>
        </p:nvPicPr>
        <p:blipFill>
          <a:blip r:embed="rId4"/>
          <a:stretch>
            <a:fillRect/>
          </a:stretch>
        </p:blipFill>
        <p:spPr>
          <a:xfrm>
            <a:off x="1422096" y="1494540"/>
            <a:ext cx="8937432" cy="3868920"/>
          </a:xfrm>
        </p:spPr>
      </p:pic>
      <p:pic>
        <p:nvPicPr>
          <p:cNvPr id="6" name="Audio Recording Apr 24, 2023 at 8:12:43 PM">
            <a:hlinkClick r:id="" action="ppaction://media"/>
            <a:extLst>
              <a:ext uri="{FF2B5EF4-FFF2-40B4-BE49-F238E27FC236}">
                <a16:creationId xmlns:a16="http://schemas.microsoft.com/office/drawing/2014/main" id="{3F0E1AE4-0916-B56D-1137-88FDD9B0DB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86702" y="354351"/>
            <a:ext cx="812800" cy="812800"/>
          </a:xfrm>
          <a:prstGeom prst="rect">
            <a:avLst/>
          </a:prstGeom>
        </p:spPr>
      </p:pic>
    </p:spTree>
    <p:extLst>
      <p:ext uri="{BB962C8B-B14F-4D97-AF65-F5344CB8AC3E}">
        <p14:creationId xmlns:p14="http://schemas.microsoft.com/office/powerpoint/2010/main" val="27506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line chart&#10;&#10;Description automatically generated">
            <a:extLst>
              <a:ext uri="{FF2B5EF4-FFF2-40B4-BE49-F238E27FC236}">
                <a16:creationId xmlns:a16="http://schemas.microsoft.com/office/drawing/2014/main" id="{4178643D-B9CE-3570-B538-C035CC9ACF91}"/>
              </a:ext>
            </a:extLst>
          </p:cNvPr>
          <p:cNvPicPr>
            <a:picLocks noGrp="1" noChangeAspect="1"/>
          </p:cNvPicPr>
          <p:nvPr>
            <p:ph idx="4294967295"/>
          </p:nvPr>
        </p:nvPicPr>
        <p:blipFill>
          <a:blip r:embed="rId2"/>
          <a:stretch>
            <a:fillRect/>
          </a:stretch>
        </p:blipFill>
        <p:spPr>
          <a:xfrm>
            <a:off x="1509733" y="1381957"/>
            <a:ext cx="8799495" cy="4094085"/>
          </a:xfrm>
        </p:spPr>
      </p:pic>
    </p:spTree>
    <p:extLst>
      <p:ext uri="{BB962C8B-B14F-4D97-AF65-F5344CB8AC3E}">
        <p14:creationId xmlns:p14="http://schemas.microsoft.com/office/powerpoint/2010/main" val="1533404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76DA9E39-9625-D335-64CE-4277B8C79C2B}"/>
              </a:ext>
            </a:extLst>
          </p:cNvPr>
          <p:cNvPicPr>
            <a:picLocks noGrp="1" noChangeAspect="1"/>
          </p:cNvPicPr>
          <p:nvPr>
            <p:ph idx="4294967295"/>
          </p:nvPr>
        </p:nvPicPr>
        <p:blipFill>
          <a:blip r:embed="rId4"/>
          <a:stretch>
            <a:fillRect/>
          </a:stretch>
        </p:blipFill>
        <p:spPr>
          <a:xfrm>
            <a:off x="1768839" y="1486836"/>
            <a:ext cx="8291089" cy="3654789"/>
          </a:xfrm>
        </p:spPr>
      </p:pic>
      <p:pic>
        <p:nvPicPr>
          <p:cNvPr id="6" name="Audio Recording Apr 24, 2023 at 8:12:15 PM">
            <a:hlinkClick r:id="" action="ppaction://media"/>
            <a:extLst>
              <a:ext uri="{FF2B5EF4-FFF2-40B4-BE49-F238E27FC236}">
                <a16:creationId xmlns:a16="http://schemas.microsoft.com/office/drawing/2014/main" id="{EC47BBA3-2BF1-9E9A-EB30-5BB9393AD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53528" y="595338"/>
            <a:ext cx="812800" cy="812800"/>
          </a:xfrm>
          <a:prstGeom prst="rect">
            <a:avLst/>
          </a:prstGeom>
        </p:spPr>
      </p:pic>
    </p:spTree>
    <p:extLst>
      <p:ext uri="{BB962C8B-B14F-4D97-AF65-F5344CB8AC3E}">
        <p14:creationId xmlns:p14="http://schemas.microsoft.com/office/powerpoint/2010/main" val="13518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C4D762F2-E838-FEBF-45BE-4E24DA740A04}"/>
              </a:ext>
            </a:extLst>
          </p:cNvPr>
          <p:cNvPicPr>
            <a:picLocks noGrp="1" noChangeAspect="1"/>
          </p:cNvPicPr>
          <p:nvPr>
            <p:ph idx="4294967295"/>
          </p:nvPr>
        </p:nvPicPr>
        <p:blipFill>
          <a:blip r:embed="rId2"/>
          <a:stretch>
            <a:fillRect/>
          </a:stretch>
        </p:blipFill>
        <p:spPr>
          <a:xfrm>
            <a:off x="1624247" y="1470389"/>
            <a:ext cx="8343900" cy="3917222"/>
          </a:xfrm>
        </p:spPr>
      </p:pic>
      <p:sp>
        <p:nvSpPr>
          <p:cNvPr id="6" name="TextBox 5">
            <a:extLst>
              <a:ext uri="{FF2B5EF4-FFF2-40B4-BE49-F238E27FC236}">
                <a16:creationId xmlns:a16="http://schemas.microsoft.com/office/drawing/2014/main" id="{7195D3C7-8AC7-62F8-1915-2871AB80DCC7}"/>
              </a:ext>
            </a:extLst>
          </p:cNvPr>
          <p:cNvSpPr txBox="1"/>
          <p:nvPr/>
        </p:nvSpPr>
        <p:spPr>
          <a:xfrm>
            <a:off x="3987384" y="704537"/>
            <a:ext cx="2622834" cy="369332"/>
          </a:xfrm>
          <a:prstGeom prst="rect">
            <a:avLst/>
          </a:prstGeom>
          <a:noFill/>
        </p:spPr>
        <p:txBody>
          <a:bodyPr wrap="none" rtlCol="0">
            <a:spAutoFit/>
          </a:bodyPr>
          <a:lstStyle/>
          <a:p>
            <a:r>
              <a:rPr lang="en-US" dirty="0"/>
              <a:t>FINAL OUTPUT SCREEN</a:t>
            </a:r>
          </a:p>
        </p:txBody>
      </p:sp>
    </p:spTree>
    <p:extLst>
      <p:ext uri="{BB962C8B-B14F-4D97-AF65-F5344CB8AC3E}">
        <p14:creationId xmlns:p14="http://schemas.microsoft.com/office/powerpoint/2010/main" val="952241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589D-DAE5-7E50-99CE-15ACF4270BD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38DE171-5928-A558-191C-07F66E732B79}"/>
              </a:ext>
            </a:extLst>
          </p:cNvPr>
          <p:cNvSpPr>
            <a:spLocks noGrp="1"/>
          </p:cNvSpPr>
          <p:nvPr>
            <p:ph idx="1"/>
          </p:nvPr>
        </p:nvSpPr>
        <p:spPr>
          <a:xfrm>
            <a:off x="462988" y="2500132"/>
            <a:ext cx="11412638" cy="3519668"/>
          </a:xfrm>
        </p:spPr>
        <p:txBody>
          <a:bodyPr>
            <a:normAutofit lnSpcReduction="10000"/>
          </a:bodyPr>
          <a:lstStyle/>
          <a:p>
            <a:r>
              <a:rPr lang="en-US" sz="1800" dirty="0">
                <a:effectLst/>
              </a:rPr>
              <a:t>Flight Delay Prediction Using Machine Learning and Big Data in Aviation, IEEE Transactions on Vehicular Technology, vol. 69, no. 1, pp. 140–150, Jan. 2020; </a:t>
            </a:r>
            <a:r>
              <a:rPr lang="en-US" sz="1800" dirty="0" err="1">
                <a:effectLst/>
              </a:rPr>
              <a:t>doi</a:t>
            </a:r>
            <a:r>
              <a:rPr lang="en-US" sz="1800" dirty="0">
                <a:effectLst/>
              </a:rPr>
              <a:t>: 10.1109/TVT.2019.2954094; G. </a:t>
            </a:r>
            <a:r>
              <a:rPr lang="en-US" sz="1800" dirty="0" err="1">
                <a:effectLst/>
              </a:rPr>
              <a:t>Gui</a:t>
            </a:r>
            <a:r>
              <a:rPr lang="en-US" sz="1800" dirty="0">
                <a:effectLst/>
              </a:rPr>
              <a:t>, F. Liu, J. Sun, J. Yang, Z. Zhou, and D. Zhao. </a:t>
            </a:r>
          </a:p>
          <a:p>
            <a:r>
              <a:rPr lang="en-US" sz="1800" dirty="0">
                <a:effectLst/>
              </a:rPr>
              <a:t>Using machine learning methods, predict flight delays caused by the weather 2016 IEEE/AIAA 35th Digital Avionics Systems Conference (DASC), pp. 1-6, </a:t>
            </a:r>
            <a:r>
              <a:rPr lang="en-US" sz="1800" dirty="0" err="1">
                <a:effectLst/>
              </a:rPr>
              <a:t>doi</a:t>
            </a:r>
            <a:r>
              <a:rPr lang="en-US" sz="1800" dirty="0">
                <a:effectLst/>
              </a:rPr>
              <a:t>: 10.1109/DASC.2016.7777956, S. Choi, Y. J. Kim, S. Briceno, and D. </a:t>
            </a:r>
            <a:r>
              <a:rPr lang="en-US" sz="1800" dirty="0" err="1">
                <a:effectLst/>
              </a:rPr>
              <a:t>Mavris</a:t>
            </a:r>
            <a:r>
              <a:rPr lang="en-US" sz="1800" dirty="0">
                <a:effectLst/>
              </a:rPr>
              <a:t>. </a:t>
            </a:r>
          </a:p>
          <a:p>
            <a:r>
              <a:rPr lang="en-US" sz="1800" dirty="0">
                <a:effectLst/>
              </a:rPr>
              <a:t>A New Method: Machine Learning-Based Prediction of Airline Delays, 2018 International Conference on Computational Science and Computational Intelligence (CSCI), pp. 1081–1086. V. Natarajan, S. Meenakshi Sundaram, G. Balasubramanian, and S. Sinha. </a:t>
            </a:r>
            <a:endParaRPr lang="en-US" dirty="0"/>
          </a:p>
          <a:p>
            <a:r>
              <a:rPr lang="en-US" sz="1800" dirty="0">
                <a:effectLst/>
              </a:rPr>
              <a:t>Machine learning for cost-sensitive airline delay prediction, 2017 IEEE/AIAA 36th Digital Avionics Systems Conference (DASC), S. Choi, Y. J. Kim, S. Briceno, and D. </a:t>
            </a:r>
            <a:r>
              <a:rPr lang="en-US" sz="1800" dirty="0" err="1">
                <a:effectLst/>
              </a:rPr>
              <a:t>Mavris</a:t>
            </a:r>
            <a:r>
              <a:rPr lang="en-US" sz="1800" dirty="0">
                <a:effectLst/>
              </a:rPr>
              <a:t>, pp. 1–8, </a:t>
            </a:r>
            <a:r>
              <a:rPr lang="en-US" sz="1800" dirty="0" err="1">
                <a:effectLst/>
              </a:rPr>
              <a:t>doi</a:t>
            </a:r>
            <a:r>
              <a:rPr lang="en-US" sz="1800" dirty="0">
                <a:effectLst/>
              </a:rPr>
              <a:t>: 10.1109/DASC.2017.8102035. </a:t>
            </a:r>
            <a:endParaRPr lang="en-US" dirty="0"/>
          </a:p>
          <a:p>
            <a:endParaRPr lang="en-US" dirty="0"/>
          </a:p>
          <a:p>
            <a:endParaRPr lang="en-US" sz="1800" b="1" dirty="0">
              <a:effectLst/>
              <a:latin typeface="TimesNewRomanPS"/>
            </a:endParaRPr>
          </a:p>
          <a:p>
            <a:endParaRPr lang="en-US" dirty="0"/>
          </a:p>
          <a:p>
            <a:endParaRPr lang="en-US" dirty="0"/>
          </a:p>
        </p:txBody>
      </p:sp>
    </p:spTree>
    <p:extLst>
      <p:ext uri="{BB962C8B-B14F-4D97-AF65-F5344CB8AC3E}">
        <p14:creationId xmlns:p14="http://schemas.microsoft.com/office/powerpoint/2010/main" val="382555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AFDE-C28B-8207-797E-8048A91F45A0}"/>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598557AB-3F48-439C-035D-2A758237EC01}"/>
              </a:ext>
            </a:extLst>
          </p:cNvPr>
          <p:cNvSpPr>
            <a:spLocks noGrp="1"/>
          </p:cNvSpPr>
          <p:nvPr>
            <p:ph idx="1"/>
          </p:nvPr>
        </p:nvSpPr>
        <p:spPr>
          <a:xfrm>
            <a:off x="625033" y="2615878"/>
            <a:ext cx="10698641" cy="3393762"/>
          </a:xfrm>
        </p:spPr>
        <p:txBody>
          <a:bodyPr>
            <a:normAutofit/>
          </a:bodyPr>
          <a:lstStyle/>
          <a:p>
            <a:pPr marL="0" indent="0" algn="just">
              <a:buNone/>
            </a:pPr>
            <a:r>
              <a:rPr lang="en-US" dirty="0"/>
              <a:t>This research focuses on how customers are relying more and more on online resources to make their purchase decisions, how companies utilize customer reviews to understand their priorities, and how their decisions affect reviews. A predictive analysis of data collected from websites was applied for qualitative assessments, and a descriptive study of airline service classifications was carried out. The findings reveal that most of the business class travelers place a high value on the cuisine and friendliness of the staff, while those traveling in economy class place a higher value on legroom and seat comfort. The study emphasizes how crucial it is for firms to comprehend consumer preferences in order to enhance their product offerings and increase satisfaction with customers.</a:t>
            </a:r>
          </a:p>
        </p:txBody>
      </p:sp>
      <p:pic>
        <p:nvPicPr>
          <p:cNvPr id="4" name="Audio Recording Apr 23, 2023 at 9:15:18 PM">
            <a:hlinkClick r:id="" action="ppaction://media"/>
            <a:extLst>
              <a:ext uri="{FF2B5EF4-FFF2-40B4-BE49-F238E27FC236}">
                <a16:creationId xmlns:a16="http://schemas.microsoft.com/office/drawing/2014/main" id="{FE6A9443-7AF8-6F79-6219-B4C077FD7B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24246" y="1143781"/>
            <a:ext cx="812800" cy="812800"/>
          </a:xfrm>
          <a:prstGeom prst="rect">
            <a:avLst/>
          </a:prstGeom>
        </p:spPr>
      </p:pic>
    </p:spTree>
    <p:extLst>
      <p:ext uri="{BB962C8B-B14F-4D97-AF65-F5344CB8AC3E}">
        <p14:creationId xmlns:p14="http://schemas.microsoft.com/office/powerpoint/2010/main" val="31215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26,771 Stock Photos, Vectors, and ...">
            <a:extLst>
              <a:ext uri="{FF2B5EF4-FFF2-40B4-BE49-F238E27FC236}">
                <a16:creationId xmlns:a16="http://schemas.microsoft.com/office/drawing/2014/main" id="{F52B5F13-5B5A-1005-3F98-298D6D67C0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7875" y="2856724"/>
            <a:ext cx="5395645" cy="228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57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B86D-2F94-F51B-8529-C25D89E730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A32404E-58DB-9FB8-83FE-9781ADC7BCD2}"/>
              </a:ext>
            </a:extLst>
          </p:cNvPr>
          <p:cNvSpPr>
            <a:spLocks noGrp="1"/>
          </p:cNvSpPr>
          <p:nvPr>
            <p:ph idx="1"/>
          </p:nvPr>
        </p:nvSpPr>
        <p:spPr>
          <a:xfrm>
            <a:off x="819674" y="2481580"/>
            <a:ext cx="10701766" cy="3791898"/>
          </a:xfrm>
        </p:spPr>
        <p:txBody>
          <a:bodyPr>
            <a:normAutofit/>
          </a:bodyPr>
          <a:lstStyle/>
          <a:p>
            <a:pPr marL="0" indent="0" algn="just">
              <a:buNone/>
            </a:pPr>
            <a:r>
              <a:rPr lang="en-US" dirty="0"/>
              <a:t>Online reviews continuously project a positive image of a product or service to potential customers and build brand recognition, which is advantageous to businesses both now and in the future. According to Pew Research Center, 82% of American adults indicated they read online customer reviews or ratings before making a first-time purchase of any goods.</a:t>
            </a:r>
          </a:p>
          <a:p>
            <a:pPr marL="0" indent="0" algn="just">
              <a:buNone/>
            </a:pPr>
            <a:r>
              <a:rPr lang="en-US" dirty="0"/>
              <a:t>Due to the abundance of options between the same routes in the airline industry, the availability of online reviews has allowed various businesses to investigate those reviews to better understand consumer reactions and identify areas where they need to improve in this cutting-edge competitive environment. Review data are unstructured, often containing anomalies and ambiguities, and are present in such vast quantities that manual analysis of them is highly challenging. In order to study the data and get insights, we used machine learning techniques in this project. By using stemming, normalization, and n-gram data calculations, we applied natural language processing to the review. To determine if a user will suggest it or not using various models, we used predictive analysis.</a:t>
            </a:r>
          </a:p>
          <a:p>
            <a:pPr marL="0" indent="0" algn="just">
              <a:buNone/>
            </a:pPr>
            <a:endParaRPr lang="en-US" dirty="0"/>
          </a:p>
        </p:txBody>
      </p:sp>
      <p:pic>
        <p:nvPicPr>
          <p:cNvPr id="4" name="Audio Recording Apr 23, 2023 at 9:18:02 PM">
            <a:hlinkClick r:id="" action="ppaction://media"/>
            <a:extLst>
              <a:ext uri="{FF2B5EF4-FFF2-40B4-BE49-F238E27FC236}">
                <a16:creationId xmlns:a16="http://schemas.microsoft.com/office/drawing/2014/main" id="{2FE2E2E6-99EA-1884-E944-864991A61A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00751" y="1137529"/>
            <a:ext cx="812800" cy="812800"/>
          </a:xfrm>
          <a:prstGeom prst="rect">
            <a:avLst/>
          </a:prstGeom>
        </p:spPr>
      </p:pic>
    </p:spTree>
    <p:extLst>
      <p:ext uri="{BB962C8B-B14F-4D97-AF65-F5344CB8AC3E}">
        <p14:creationId xmlns:p14="http://schemas.microsoft.com/office/powerpoint/2010/main" val="39979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BB5F-3204-C06A-D551-79265BFFAEC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A4B2410D-15D2-8E49-2885-A7F9D72BCC1A}"/>
              </a:ext>
            </a:extLst>
          </p:cNvPr>
          <p:cNvSpPr>
            <a:spLocks noGrp="1"/>
          </p:cNvSpPr>
          <p:nvPr>
            <p:ph idx="1"/>
          </p:nvPr>
        </p:nvSpPr>
        <p:spPr>
          <a:xfrm>
            <a:off x="956930" y="2775098"/>
            <a:ext cx="10398642" cy="3244702"/>
          </a:xfrm>
        </p:spPr>
        <p:txBody>
          <a:bodyPr>
            <a:normAutofit/>
          </a:bodyPr>
          <a:lstStyle/>
          <a:p>
            <a:pPr algn="just"/>
            <a:r>
              <a:rPr lang="en-US" sz="2000" dirty="0"/>
              <a:t>Online ratings have developed into a key source of information for businesses to understand customer reactions and suggest areas for development in the fiercely competitive airline market where there are multiple alternatives for the same routes. Manual analysis is challenging with data from reviews since it is unstructured and frequently has abnormalities and ambiguities.</a:t>
            </a:r>
          </a:p>
          <a:p>
            <a:pPr algn="just"/>
            <a:r>
              <a:rPr lang="en-US" sz="2000" dirty="0"/>
              <a:t>Additionally, organizations find it difficult to filter and extract useful insights from large amounts of data. In order to better understand customer preferences and raise customer happiness, the airline industry has to create effective ways for evaluating online review data.</a:t>
            </a:r>
          </a:p>
        </p:txBody>
      </p:sp>
      <p:pic>
        <p:nvPicPr>
          <p:cNvPr id="4" name="Audio Recording Apr 23, 2023 at 9:21:06 PM">
            <a:hlinkClick r:id="" action="ppaction://media"/>
            <a:extLst>
              <a:ext uri="{FF2B5EF4-FFF2-40B4-BE49-F238E27FC236}">
                <a16:creationId xmlns:a16="http://schemas.microsoft.com/office/drawing/2014/main" id="{0AEA51B6-F08B-3DF6-469E-DEAF4D8810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4141" y="1165665"/>
            <a:ext cx="812800" cy="812800"/>
          </a:xfrm>
          <a:prstGeom prst="rect">
            <a:avLst/>
          </a:prstGeom>
        </p:spPr>
      </p:pic>
    </p:spTree>
    <p:extLst>
      <p:ext uri="{BB962C8B-B14F-4D97-AF65-F5344CB8AC3E}">
        <p14:creationId xmlns:p14="http://schemas.microsoft.com/office/powerpoint/2010/main" val="355172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41AC-1ED8-672C-7042-BEAE5486408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946F0A3E-92F7-3C03-0B26-275F255B6E72}"/>
              </a:ext>
            </a:extLst>
          </p:cNvPr>
          <p:cNvSpPr>
            <a:spLocks noGrp="1"/>
          </p:cNvSpPr>
          <p:nvPr>
            <p:ph idx="1"/>
          </p:nvPr>
        </p:nvSpPr>
        <p:spPr>
          <a:xfrm>
            <a:off x="590310" y="2511706"/>
            <a:ext cx="11088546" cy="3846564"/>
          </a:xfrm>
        </p:spPr>
        <p:txBody>
          <a:bodyPr>
            <a:noAutofit/>
          </a:bodyPr>
          <a:lstStyle/>
          <a:p>
            <a:pPr algn="just"/>
            <a:r>
              <a:rPr lang="en-US" dirty="0"/>
              <a:t>Convolutional Neural Networks and Random Forests will be used in the prediction process to create a deep learning and machine learning-based recommendation system for airlines that will be based on customer evaluations and ratings. To offer clients results that are easy to use when choosing a source and destination based on the system's suggestions. </a:t>
            </a:r>
          </a:p>
          <a:p>
            <a:pPr algn="just"/>
            <a:r>
              <a:rPr lang="en-US" dirty="0"/>
              <a:t>During the system's creation and implementation, it is important to taken into account social factors that are closely associated with the recommendation system, such as user preferences and satisfaction to assess the Random Forest method's performance in making predictions for the recommendation system by giving companies information on consumer preferences and areas for development based on a study of customer evaluations and ratings, to contribute to the development of the aviation sector.</a:t>
            </a:r>
          </a:p>
        </p:txBody>
      </p:sp>
      <p:pic>
        <p:nvPicPr>
          <p:cNvPr id="4" name="Audio Recording Apr 23, 2023 at 9:26:11 PM">
            <a:hlinkClick r:id="" action="ppaction://media"/>
            <a:extLst>
              <a:ext uri="{FF2B5EF4-FFF2-40B4-BE49-F238E27FC236}">
                <a16:creationId xmlns:a16="http://schemas.microsoft.com/office/drawing/2014/main" id="{5F622E5D-C08C-AF6C-C6F0-7677CB9E64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0646" y="1274232"/>
            <a:ext cx="812800" cy="812800"/>
          </a:xfrm>
          <a:prstGeom prst="rect">
            <a:avLst/>
          </a:prstGeom>
        </p:spPr>
      </p:pic>
    </p:spTree>
    <p:extLst>
      <p:ext uri="{BB962C8B-B14F-4D97-AF65-F5344CB8AC3E}">
        <p14:creationId xmlns:p14="http://schemas.microsoft.com/office/powerpoint/2010/main" val="40490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5C42-A4BD-113D-179E-C96124575E29}"/>
              </a:ext>
            </a:extLst>
          </p:cNvPr>
          <p:cNvSpPr>
            <a:spLocks noGrp="1"/>
          </p:cNvSpPr>
          <p:nvPr>
            <p:ph type="title"/>
          </p:nvPr>
        </p:nvSpPr>
        <p:spPr/>
        <p:txBody>
          <a:bodyPr/>
          <a:lstStyle/>
          <a:p>
            <a:r>
              <a:rPr lang="en-US"/>
              <a:t>Literature Survey</a:t>
            </a:r>
            <a:endParaRPr lang="en-US" dirty="0"/>
          </a:p>
        </p:txBody>
      </p:sp>
      <p:sp>
        <p:nvSpPr>
          <p:cNvPr id="3" name="Content Placeholder 2">
            <a:extLst>
              <a:ext uri="{FF2B5EF4-FFF2-40B4-BE49-F238E27FC236}">
                <a16:creationId xmlns:a16="http://schemas.microsoft.com/office/drawing/2014/main" id="{1FDE4AB5-1331-47A8-D011-B6A9153BF456}"/>
              </a:ext>
            </a:extLst>
          </p:cNvPr>
          <p:cNvSpPr>
            <a:spLocks noGrp="1"/>
          </p:cNvSpPr>
          <p:nvPr>
            <p:ph idx="1"/>
          </p:nvPr>
        </p:nvSpPr>
        <p:spPr>
          <a:xfrm>
            <a:off x="702197" y="2534856"/>
            <a:ext cx="10571545" cy="3508094"/>
          </a:xfrm>
        </p:spPr>
        <p:txBody>
          <a:bodyPr>
            <a:normAutofit/>
          </a:bodyPr>
          <a:lstStyle/>
          <a:p>
            <a:pPr algn="just"/>
            <a:r>
              <a:rPr lang="en-US" dirty="0"/>
              <a:t>Predicting flight delays accurately is essential for enhancing the effectiveness of the airline sector. This project intends to build models that can anticipate delays for a wider range of circumstances, whereas prior research has concentrated on using machine learning to estimate delays for certain routes or airports. </a:t>
            </a:r>
          </a:p>
          <a:p>
            <a:pPr algn="just"/>
            <a:r>
              <a:rPr lang="en-US" dirty="0"/>
              <a:t>In order to build a complete dataset, the study gathers and pre-processes Automatic Dependent Surveillance-Broadcast (ADS-B) signals. It then integrates these messages with additional data, such as weather information, flight schedules, and airport details. To forecast flight delays, the study uses both classification and regression techniques. Long Short-Term Memory (LSTM) can handle the aircraft sequence data well, according to experimental results, however, overfitting difficulties may arise with a short dataset. The study suggests a random forest-based model with improved prediction accuracy.</a:t>
            </a:r>
          </a:p>
          <a:p>
            <a:pPr marL="0" indent="0" algn="just">
              <a:buNone/>
            </a:pPr>
            <a:endParaRPr lang="en-US" dirty="0"/>
          </a:p>
        </p:txBody>
      </p:sp>
      <p:pic>
        <p:nvPicPr>
          <p:cNvPr id="4" name="Audio Recording Apr 23, 2023 at 9:30:28 PM">
            <a:hlinkClick r:id="" action="ppaction://media"/>
            <a:extLst>
              <a:ext uri="{FF2B5EF4-FFF2-40B4-BE49-F238E27FC236}">
                <a16:creationId xmlns:a16="http://schemas.microsoft.com/office/drawing/2014/main" id="{C13A67A7-310D-4D08-F800-C02CA17887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0646" y="1123462"/>
            <a:ext cx="812800" cy="812800"/>
          </a:xfrm>
          <a:prstGeom prst="rect">
            <a:avLst/>
          </a:prstGeom>
        </p:spPr>
      </p:pic>
    </p:spTree>
    <p:extLst>
      <p:ext uri="{BB962C8B-B14F-4D97-AF65-F5344CB8AC3E}">
        <p14:creationId xmlns:p14="http://schemas.microsoft.com/office/powerpoint/2010/main" val="162896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80FAF-2FCB-D4AB-25BB-FE22169E79CA}"/>
              </a:ext>
            </a:extLst>
          </p:cNvPr>
          <p:cNvSpPr>
            <a:spLocks noGrp="1"/>
          </p:cNvSpPr>
          <p:nvPr>
            <p:ph idx="1"/>
          </p:nvPr>
        </p:nvSpPr>
        <p:spPr>
          <a:xfrm>
            <a:off x="511215" y="2268637"/>
            <a:ext cx="11169570" cy="3508094"/>
          </a:xfrm>
        </p:spPr>
        <p:txBody>
          <a:bodyPr>
            <a:noAutofit/>
          </a:bodyPr>
          <a:lstStyle/>
          <a:p>
            <a:pPr algn="just"/>
            <a:r>
              <a:rPr lang="en-US" dirty="0"/>
              <a:t>The aim of this project is to create a model that properly predicts aircraft delays brought on by bad weather using data mining and supervised machine learning approaches. To lessen the effects of unbalanced training data, sampling approaches were utilized in conjunction with domestic US flight data and meteorological data from 2005 to 2015. AdaBoost, k-Nearest-Neighbors, decision trees, and random forests were just a few of the machine-learning techniques used to build special models for predicting flight delays. </a:t>
            </a:r>
          </a:p>
          <a:p>
            <a:pPr algn="just"/>
            <a:r>
              <a:rPr lang="en-US" dirty="0"/>
              <a:t>To assess the models' performance, the ROC curve and prediction accuracy were compared. The model, which can perform binary classification to determine if a planned aircraft will depart on time, integrates both weather forecasts and flight data throughout the prediction phase. In this study, we examine customer- and airline-side prediction models. Our evaluation research shows that models on both sides rely on a select few factors, including past data on ticket pricing, the day that tickets were purchased, and the departure date.</a:t>
            </a:r>
          </a:p>
          <a:p>
            <a:pPr algn="just"/>
            <a:endParaRPr lang="en-US" dirty="0"/>
          </a:p>
          <a:p>
            <a:pPr algn="just"/>
            <a:endParaRPr lang="en-US" dirty="0"/>
          </a:p>
        </p:txBody>
      </p:sp>
      <p:pic>
        <p:nvPicPr>
          <p:cNvPr id="4" name="Audio Recording Apr 23, 2023 at 9:33:20 PM">
            <a:hlinkClick r:id="" action="ppaction://media"/>
            <a:extLst>
              <a:ext uri="{FF2B5EF4-FFF2-40B4-BE49-F238E27FC236}">
                <a16:creationId xmlns:a16="http://schemas.microsoft.com/office/drawing/2014/main" id="{3306CA90-0510-D49B-9B6A-682932B4D4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16345" y="1193800"/>
            <a:ext cx="812800" cy="812800"/>
          </a:xfrm>
          <a:prstGeom prst="rect">
            <a:avLst/>
          </a:prstGeom>
        </p:spPr>
      </p:pic>
    </p:spTree>
    <p:extLst>
      <p:ext uri="{BB962C8B-B14F-4D97-AF65-F5344CB8AC3E}">
        <p14:creationId xmlns:p14="http://schemas.microsoft.com/office/powerpoint/2010/main" val="8171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2391-E95B-475C-1F87-61DE17FCB030}"/>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5B5F4200-CD83-ACD0-B1A0-D1ED495D466D}"/>
              </a:ext>
            </a:extLst>
          </p:cNvPr>
          <p:cNvSpPr>
            <a:spLocks noGrp="1"/>
          </p:cNvSpPr>
          <p:nvPr>
            <p:ph idx="1"/>
          </p:nvPr>
        </p:nvSpPr>
        <p:spPr>
          <a:xfrm>
            <a:off x="806572" y="2430684"/>
            <a:ext cx="10744962" cy="3704863"/>
          </a:xfrm>
        </p:spPr>
        <p:txBody>
          <a:bodyPr>
            <a:noAutofit/>
          </a:bodyPr>
          <a:lstStyle/>
          <a:p>
            <a:pPr algn="just"/>
            <a:r>
              <a:rPr lang="en-US" dirty="0"/>
              <a:t>Functional Requirements: The proposed application ought to be capable of classifying and rating given by the users for recommending best airline suggestions for the users.</a:t>
            </a:r>
          </a:p>
          <a:p>
            <a:pPr algn="just"/>
            <a:r>
              <a:rPr lang="en-US" dirty="0"/>
              <a:t>Data preprocessing: Preprocessing is done to transform unprocessed data into a format that can be used by machine learning. A data analyst can use an Applied Machine Learning algorithm to obtain results that are more precise by using structured and clean data. The method entails resizing images, changing colors, organizing data, cleansing, and the sampling process.</a:t>
            </a:r>
          </a:p>
          <a:p>
            <a:pPr algn="just"/>
            <a:r>
              <a:rPr lang="en-US" dirty="0"/>
              <a:t>Dataset splitting: Training, test, and validation groups should be divided into three categories when using a dataset for machine learning.</a:t>
            </a:r>
          </a:p>
          <a:p>
            <a:pPr algn="just"/>
            <a:r>
              <a:rPr lang="en-US" dirty="0"/>
              <a:t>Training set: To train a machine learning model and specify the best parameters that it should learn from data, a data scientist employs a training collection.</a:t>
            </a:r>
          </a:p>
        </p:txBody>
      </p:sp>
      <p:pic>
        <p:nvPicPr>
          <p:cNvPr id="4" name="Audio Recording Apr 23, 2023 at 9:36:41 PM">
            <a:hlinkClick r:id="" action="ppaction://media"/>
            <a:extLst>
              <a:ext uri="{FF2B5EF4-FFF2-40B4-BE49-F238E27FC236}">
                <a16:creationId xmlns:a16="http://schemas.microsoft.com/office/drawing/2014/main" id="{C6AB2886-EDCC-5703-CC48-2851708D75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0646" y="1095326"/>
            <a:ext cx="812800" cy="812800"/>
          </a:xfrm>
          <a:prstGeom prst="rect">
            <a:avLst/>
          </a:prstGeom>
        </p:spPr>
      </p:pic>
    </p:spTree>
    <p:extLst>
      <p:ext uri="{BB962C8B-B14F-4D97-AF65-F5344CB8AC3E}">
        <p14:creationId xmlns:p14="http://schemas.microsoft.com/office/powerpoint/2010/main" val="376795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0CEB4-BFAC-4014-9B69-2CFFE0B783D9}">
  <ds:schemaRefs>
    <ds:schemaRef ds:uri="http://www.w3.org/XML/1998/namespace"/>
    <ds:schemaRef ds:uri="http://purl.org/dc/terms/"/>
    <ds:schemaRef ds:uri="71af3243-3dd4-4a8d-8c0d-dd76da1f02a5"/>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748</TotalTime>
  <Words>1894</Words>
  <Application>Microsoft Macintosh PowerPoint</Application>
  <PresentationFormat>Widescreen</PresentationFormat>
  <Paragraphs>84</Paragraphs>
  <Slides>30</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TimesNewRomanPS</vt:lpstr>
      <vt:lpstr>Wingdings</vt:lpstr>
      <vt:lpstr>Wingdings 3</vt:lpstr>
      <vt:lpstr>Ion Boardroom</vt:lpstr>
      <vt:lpstr>Airline Recommendation System</vt:lpstr>
      <vt:lpstr>Agenda</vt:lpstr>
      <vt:lpstr>Abstract</vt:lpstr>
      <vt:lpstr>Introduction</vt:lpstr>
      <vt:lpstr>Problem Statement</vt:lpstr>
      <vt:lpstr>Objectives</vt:lpstr>
      <vt:lpstr>Literature Survey</vt:lpstr>
      <vt:lpstr>PowerPoint Presentation</vt:lpstr>
      <vt:lpstr>Functional Requirements</vt:lpstr>
      <vt:lpstr>PowerPoint Presentation</vt:lpstr>
      <vt:lpstr>PowerPoint Presentation</vt:lpstr>
      <vt:lpstr>System Requirements</vt:lpstr>
      <vt:lpstr>Implementation</vt:lpstr>
      <vt:lpstr>Algorithm Used:</vt:lpstr>
      <vt:lpstr>UML Diagrams</vt:lpstr>
      <vt:lpstr>ACTIVITY DIAGRAM</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Recommendation System</dc:title>
  <dc:creator>Oruganti, Sairam</dc:creator>
  <cp:lastModifiedBy>Rishika Annu</cp:lastModifiedBy>
  <cp:revision>35</cp:revision>
  <dcterms:created xsi:type="dcterms:W3CDTF">2023-04-16T00:27:26Z</dcterms:created>
  <dcterms:modified xsi:type="dcterms:W3CDTF">2023-04-25T00:13:13Z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